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63" r:id="rId2"/>
    <p:sldId id="257" r:id="rId3"/>
    <p:sldId id="266" r:id="rId4"/>
    <p:sldId id="305" r:id="rId5"/>
    <p:sldId id="258" r:id="rId6"/>
    <p:sldId id="265" r:id="rId7"/>
    <p:sldId id="260" r:id="rId8"/>
    <p:sldId id="261" r:id="rId9"/>
    <p:sldId id="262" r:id="rId10"/>
    <p:sldId id="264" r:id="rId11"/>
    <p:sldId id="270" r:id="rId12"/>
    <p:sldId id="304" r:id="rId13"/>
    <p:sldId id="288" r:id="rId14"/>
    <p:sldId id="302" r:id="rId15"/>
    <p:sldId id="303" r:id="rId16"/>
    <p:sldId id="30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747" autoAdjust="0"/>
  </p:normalViewPr>
  <p:slideViewPr>
    <p:cSldViewPr>
      <p:cViewPr>
        <p:scale>
          <a:sx n="66" d="100"/>
          <a:sy n="66" d="100"/>
        </p:scale>
        <p:origin x="-636" y="-96"/>
      </p:cViewPr>
      <p:guideLst>
        <p:guide orient="horz" pos="2160"/>
        <p:guide pos="2880"/>
      </p:guideLst>
    </p:cSldViewPr>
  </p:slideViewPr>
  <p:outlineViewPr>
    <p:cViewPr>
      <p:scale>
        <a:sx n="33" d="100"/>
        <a:sy n="33" d="100"/>
      </p:scale>
      <p:origin x="0" y="9072"/>
    </p:cViewPr>
  </p:outlineViewPr>
  <p:notesTextViewPr>
    <p:cViewPr>
      <p:scale>
        <a:sx n="100" d="100"/>
        <a:sy n="100" d="100"/>
      </p:scale>
      <p:origin x="0" y="0"/>
    </p:cViewPr>
  </p:notesTextViewPr>
  <p:notesViewPr>
    <p:cSldViewPr>
      <p:cViewPr varScale="1">
        <p:scale>
          <a:sx n="53" d="100"/>
          <a:sy n="53" d="100"/>
        </p:scale>
        <p:origin x="-1926"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DEEA5D7-721E-4566-9B3F-42491A41C9A3}" type="datetimeFigureOut">
              <a:rPr lang="en-US" smtClean="0"/>
              <a:pPr/>
              <a:t>3/28/2008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C251350-9AD6-4CCA-9D51-4995098905C3}"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55F93C-446A-41C8-A96F-300F909B5B58}" type="datetimeFigureOut">
              <a:rPr lang="en-US" smtClean="0"/>
              <a:pPr/>
              <a:t>3/28/2008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A202E4-BF8E-4329-9860-F85CA3C7DD4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F2D1DB-808D-4594-A4C0-092A353154A6}" type="datetimeFigureOut">
              <a:rPr lang="en-US" smtClean="0"/>
              <a:pPr/>
              <a:t>3/28/2008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BE5AFE-A01A-4D08-BBB7-D3ABB04A9722}" type="slidenum">
              <a:rPr lang="en-US" smtClean="0"/>
              <a:pPr/>
              <a:t>‹#›</a:t>
            </a:fld>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F2D1DB-808D-4594-A4C0-092A353154A6}" type="datetimeFigureOut">
              <a:rPr lang="en-US" smtClean="0"/>
              <a:pPr/>
              <a:t>3/28/2008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BE5AFE-A01A-4D08-BBB7-D3ABB04A9722}" type="slidenum">
              <a:rPr lang="en-US" smtClean="0"/>
              <a:pPr/>
              <a:t>‹#›</a:t>
            </a:fld>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F2D1DB-808D-4594-A4C0-092A353154A6}" type="datetimeFigureOut">
              <a:rPr lang="en-US" smtClean="0"/>
              <a:pPr/>
              <a:t>3/28/2008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BE5AFE-A01A-4D08-BBB7-D3ABB04A9722}" type="slidenum">
              <a:rPr lang="en-US" smtClean="0"/>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2" descr="bluebar"/>
          <p:cNvPicPr>
            <a:picLocks noChangeAspect="1" noChangeArrowheads="1"/>
          </p:cNvPicPr>
          <p:nvPr userDrawn="1"/>
        </p:nvPicPr>
        <p:blipFill>
          <a:blip r:embed="rId2"/>
          <a:srcRect/>
          <a:stretch>
            <a:fillRect/>
          </a:stretch>
        </p:blipFill>
        <p:spPr bwMode="auto">
          <a:xfrm>
            <a:off x="0" y="0"/>
            <a:ext cx="9144000" cy="1033463"/>
          </a:xfrm>
          <a:prstGeom prst="rect">
            <a:avLst/>
          </a:prstGeom>
          <a:noFill/>
          <a:ln w="9525">
            <a:noFill/>
            <a:miter lim="800000"/>
            <a:headEnd/>
            <a:tailEnd/>
          </a:ln>
        </p:spPr>
      </p:pic>
      <p:pic>
        <p:nvPicPr>
          <p:cNvPr id="8" name="Picture 5" descr="tagline"/>
          <p:cNvPicPr>
            <a:picLocks noChangeAspect="1" noChangeArrowheads="1"/>
          </p:cNvPicPr>
          <p:nvPr userDrawn="1"/>
        </p:nvPicPr>
        <p:blipFill>
          <a:blip r:embed="rId3"/>
          <a:srcRect/>
          <a:stretch>
            <a:fillRect/>
          </a:stretch>
        </p:blipFill>
        <p:spPr bwMode="auto">
          <a:xfrm>
            <a:off x="152400" y="6172200"/>
            <a:ext cx="2981325" cy="354013"/>
          </a:xfrm>
          <a:prstGeom prst="rect">
            <a:avLst/>
          </a:prstGeom>
          <a:noFill/>
          <a:ln w="9525">
            <a:noFill/>
            <a:miter lim="800000"/>
            <a:headEnd/>
            <a:tailEnd/>
          </a:ln>
        </p:spPr>
      </p:pic>
      <p:sp>
        <p:nvSpPr>
          <p:cNvPr id="9"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chemeClr val="accent2"/>
                </a:solidFill>
              </a:defRPr>
            </a:lvl1pPr>
          </a:lstStyle>
          <a:p>
            <a:r>
              <a:rPr lang="en-US" smtClean="0"/>
              <a:t>Click to edit Master subtitle style</a:t>
            </a:r>
            <a:endParaRPr lang="en-US"/>
          </a:p>
        </p:txBody>
      </p:sp>
      <p:sp>
        <p:nvSpPr>
          <p:cNvPr id="10" name="Rectangle 4"/>
          <p:cNvSpPr>
            <a:spLocks noGrp="1" noChangeArrowheads="1"/>
          </p:cNvSpPr>
          <p:nvPr>
            <p:ph type="ctrTitle"/>
          </p:nvPr>
        </p:nvSpPr>
        <p:spPr>
          <a:xfrm>
            <a:off x="685800" y="2130425"/>
            <a:ext cx="7772400" cy="1470025"/>
          </a:xfrm>
        </p:spPr>
        <p:txBody>
          <a:bodyPr/>
          <a:lstStyle>
            <a:lvl1pPr algn="ctr">
              <a:defRPr sz="4000">
                <a:solidFill>
                  <a:srgbClr val="70B926"/>
                </a:solidFill>
              </a:defRPr>
            </a:lvl1pPr>
          </a:lstStyle>
          <a:p>
            <a:r>
              <a:rPr lang="en-US" smtClean="0"/>
              <a:t>Click to edit Master title style</a:t>
            </a:r>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F2D1DB-808D-4594-A4C0-092A353154A6}" type="datetimeFigureOut">
              <a:rPr lang="en-US" smtClean="0"/>
              <a:pPr/>
              <a:t>3/28/2008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BE5AFE-A01A-4D08-BBB7-D3ABB04A9722}" type="slidenum">
              <a:rPr lang="en-US" smtClean="0"/>
              <a:pPr/>
              <a:t>‹#›</a:t>
            </a:fld>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F2D1DB-808D-4594-A4C0-092A353154A6}" type="datetimeFigureOut">
              <a:rPr lang="en-US" smtClean="0"/>
              <a:pPr/>
              <a:t>3/28/2008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EBE5AFE-A01A-4D08-BBB7-D3ABB04A9722}" type="slidenum">
              <a:rPr lang="en-US" smtClean="0"/>
              <a:pPr/>
              <a:t>‹#›</a:t>
            </a:fld>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F2D1DB-808D-4594-A4C0-092A353154A6}" type="datetimeFigureOut">
              <a:rPr lang="en-US" smtClean="0"/>
              <a:pPr/>
              <a:t>3/28/2008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EBE5AFE-A01A-4D08-BBB7-D3ABB04A9722}" type="slidenum">
              <a:rPr lang="en-US" smtClean="0"/>
              <a:pPr/>
              <a:t>‹#›</a:t>
            </a:fld>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F2D1DB-808D-4594-A4C0-092A353154A6}" type="datetimeFigureOut">
              <a:rPr lang="en-US" smtClean="0"/>
              <a:pPr/>
              <a:t>3/28/2008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EBE5AFE-A01A-4D08-BBB7-D3ABB04A9722}" type="slidenum">
              <a:rPr lang="en-US" smtClean="0"/>
              <a:pPr/>
              <a:t>‹#›</a:t>
            </a:fld>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F2D1DB-808D-4594-A4C0-092A353154A6}" type="datetimeFigureOut">
              <a:rPr lang="en-US" smtClean="0"/>
              <a:pPr/>
              <a:t>3/28/2008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EBE5AFE-A01A-4D08-BBB7-D3ABB04A9722}" type="slidenum">
              <a:rPr lang="en-US" smtClean="0"/>
              <a:pPr/>
              <a:t>‹#›</a:t>
            </a:fld>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F2D1DB-808D-4594-A4C0-092A353154A6}" type="datetimeFigureOut">
              <a:rPr lang="en-US" smtClean="0"/>
              <a:pPr/>
              <a:t>3/28/2008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EBE5AFE-A01A-4D08-BBB7-D3ABB04A9722}" type="slidenum">
              <a:rPr lang="en-US" smtClean="0"/>
              <a:pPr/>
              <a:t>‹#›</a:t>
            </a:fld>
            <a:endParaRPr lang="en-US"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F2D1DB-808D-4594-A4C0-092A353154A6}" type="datetimeFigureOut">
              <a:rPr lang="en-US" smtClean="0"/>
              <a:pPr/>
              <a:t>3/28/2008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EBE5AFE-A01A-4D08-BBB7-D3ABB04A9722}" type="slidenum">
              <a:rPr lang="en-US" smtClean="0"/>
              <a:pPr/>
              <a:t>‹#›</a:t>
            </a:fld>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F2D1DB-808D-4594-A4C0-092A353154A6}" type="datetimeFigureOut">
              <a:rPr lang="en-US" smtClean="0"/>
              <a:pPr/>
              <a:t>3/28/2008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BE5AFE-A01A-4D08-BBB7-D3ABB04A972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ergeyB@magenic.com" TargetMode="External"/><Relationship Id="rId2" Type="http://schemas.openxmlformats.org/officeDocument/2006/relationships/hyperlink" Target="http://www.magenic.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lhotka.ne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228600"/>
            <a:ext cx="8915400" cy="914400"/>
          </a:xfrm>
        </p:spPr>
        <p:txBody>
          <a:bodyPr/>
          <a:lstStyle/>
          <a:p>
            <a:r>
              <a:rPr lang="en-US" sz="3200" b="1" dirty="0" smtClean="0"/>
              <a:t>CSLA</a:t>
            </a:r>
          </a:p>
        </p:txBody>
      </p:sp>
      <p:sp>
        <p:nvSpPr>
          <p:cNvPr id="8195" name="Rectangle 3"/>
          <p:cNvSpPr>
            <a:spLocks noGrp="1" noChangeArrowheads="1"/>
          </p:cNvSpPr>
          <p:nvPr>
            <p:ph type="body" idx="4294967295"/>
          </p:nvPr>
        </p:nvSpPr>
        <p:spPr>
          <a:xfrm>
            <a:off x="457200" y="1600200"/>
            <a:ext cx="8229600" cy="4525963"/>
          </a:xfrm>
        </p:spPr>
        <p:txBody>
          <a:bodyPr>
            <a:normAutofit/>
          </a:bodyPr>
          <a:lstStyle/>
          <a:p>
            <a:r>
              <a:rPr lang="en-US" sz="2400" dirty="0" smtClean="0"/>
              <a:t>Presenter Sergey Barskiy, senior consultant at Magenic Technologies</a:t>
            </a:r>
          </a:p>
          <a:p>
            <a:pPr lvl="1"/>
            <a:r>
              <a:rPr lang="en-US" sz="2000" dirty="0" smtClean="0">
                <a:hlinkClick r:id="rId2"/>
              </a:rPr>
              <a:t>www.magenic.com</a:t>
            </a:r>
            <a:endParaRPr lang="en-US" sz="2000" dirty="0" smtClean="0"/>
          </a:p>
          <a:p>
            <a:pPr lvl="1"/>
            <a:r>
              <a:rPr lang="en-US" sz="2000" dirty="0" smtClean="0">
                <a:hlinkClick r:id="rId3"/>
              </a:rPr>
              <a:t>SergeyB@magenic.com</a:t>
            </a:r>
            <a:endParaRPr lang="en-US" sz="2000" dirty="0" smtClean="0"/>
          </a:p>
          <a:p>
            <a:pPr lvl="1"/>
            <a:r>
              <a:rPr lang="en-US" sz="2000" dirty="0" smtClean="0"/>
              <a:t>Email your questions</a:t>
            </a:r>
          </a:p>
          <a:p>
            <a:pPr lvl="1"/>
            <a:r>
              <a:rPr lang="en-US" sz="2000" dirty="0" smtClean="0"/>
              <a:t>Send an email in order to receive the link to session materials.  Allow a few days to post</a:t>
            </a:r>
          </a:p>
          <a:p>
            <a:pPr lvl="1"/>
            <a:r>
              <a:rPr lang="en-US" sz="2000" dirty="0" smtClean="0"/>
              <a:t>Feedback</a:t>
            </a:r>
          </a:p>
          <a:p>
            <a:pPr lvl="1"/>
            <a:endParaRPr lang="en-US" sz="2000" dirty="0" smtClean="0"/>
          </a:p>
          <a:p>
            <a:endParaRPr lang="en-US" sz="2400" dirty="0" smtClean="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228600"/>
            <a:ext cx="8915400" cy="914400"/>
          </a:xfrm>
        </p:spPr>
        <p:txBody>
          <a:bodyPr/>
          <a:lstStyle/>
          <a:p>
            <a:r>
              <a:rPr lang="en-US" sz="3200" b="1" dirty="0" smtClean="0"/>
              <a:t>CSLA </a:t>
            </a:r>
            <a:r>
              <a:rPr lang="en-US" sz="3200" dirty="0" smtClean="0"/>
              <a:t>Business Object </a:t>
            </a:r>
            <a:endParaRPr lang="en-US" sz="3200" b="1" dirty="0" smtClean="0"/>
          </a:p>
        </p:txBody>
      </p:sp>
      <p:sp>
        <p:nvSpPr>
          <p:cNvPr id="8195" name="Rectangle 3"/>
          <p:cNvSpPr>
            <a:spLocks noGrp="1" noChangeArrowheads="1"/>
          </p:cNvSpPr>
          <p:nvPr>
            <p:ph type="body" idx="4294967295"/>
          </p:nvPr>
        </p:nvSpPr>
        <p:spPr>
          <a:xfrm>
            <a:off x="457200" y="1600200"/>
            <a:ext cx="8229600" cy="4525963"/>
          </a:xfrm>
        </p:spPr>
        <p:txBody>
          <a:bodyPr/>
          <a:lstStyle/>
          <a:p>
            <a:r>
              <a:rPr lang="en-US" sz="2400" dirty="0" smtClean="0"/>
              <a:t>Business Object In Detail</a:t>
            </a:r>
          </a:p>
          <a:p>
            <a:pPr lvl="1"/>
            <a:r>
              <a:rPr lang="en-US" sz="2000" dirty="0" smtClean="0"/>
              <a:t>Inherits from Business Base</a:t>
            </a:r>
          </a:p>
          <a:p>
            <a:pPr lvl="1"/>
            <a:r>
              <a:rPr lang="en-US" sz="2000" dirty="0" smtClean="0"/>
              <a:t>Is a generic class</a:t>
            </a:r>
          </a:p>
          <a:p>
            <a:pPr lvl="1"/>
            <a:r>
              <a:rPr lang="en-US" sz="2000" dirty="0" smtClean="0"/>
              <a:t>Key regions of a typical business object</a:t>
            </a:r>
          </a:p>
          <a:p>
            <a:pPr lvl="2"/>
            <a:r>
              <a:rPr lang="en-US" sz="1600" dirty="0" smtClean="0"/>
              <a:t>Properties</a:t>
            </a:r>
          </a:p>
          <a:p>
            <a:pPr lvl="2"/>
            <a:r>
              <a:rPr lang="en-US" sz="1600" dirty="0" smtClean="0"/>
              <a:t>Authorization Rules</a:t>
            </a:r>
          </a:p>
          <a:p>
            <a:pPr lvl="2"/>
            <a:r>
              <a:rPr lang="en-US" sz="1600" dirty="0" smtClean="0"/>
              <a:t>Validation Rules</a:t>
            </a:r>
          </a:p>
          <a:p>
            <a:pPr lvl="2"/>
            <a:r>
              <a:rPr lang="en-US" sz="1600" dirty="0" smtClean="0"/>
              <a:t>Factory Methods</a:t>
            </a:r>
          </a:p>
          <a:p>
            <a:pPr lvl="2"/>
            <a:r>
              <a:rPr lang="en-US" sz="1600" dirty="0" smtClean="0"/>
              <a:t>Data Access</a:t>
            </a: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228600"/>
            <a:ext cx="8915400" cy="914400"/>
          </a:xfrm>
        </p:spPr>
        <p:txBody>
          <a:bodyPr/>
          <a:lstStyle/>
          <a:p>
            <a:r>
              <a:rPr lang="en-US" sz="3200" b="1" dirty="0" smtClean="0"/>
              <a:t>CSLA </a:t>
            </a:r>
            <a:r>
              <a:rPr lang="en-US" sz="3200" dirty="0" smtClean="0"/>
              <a:t>Business Object’s Properties </a:t>
            </a:r>
            <a:endParaRPr lang="en-US" sz="3200" b="1" dirty="0" smtClean="0"/>
          </a:p>
        </p:txBody>
      </p:sp>
      <p:sp>
        <p:nvSpPr>
          <p:cNvPr id="8195" name="Rectangle 3"/>
          <p:cNvSpPr>
            <a:spLocks noGrp="1" noChangeArrowheads="1"/>
          </p:cNvSpPr>
          <p:nvPr>
            <p:ph type="body" idx="4294967295"/>
          </p:nvPr>
        </p:nvSpPr>
        <p:spPr>
          <a:xfrm>
            <a:off x="457200" y="1600200"/>
            <a:ext cx="8229600" cy="4525963"/>
          </a:xfrm>
        </p:spPr>
        <p:txBody>
          <a:bodyPr>
            <a:normAutofit/>
          </a:bodyPr>
          <a:lstStyle/>
          <a:p>
            <a:r>
              <a:rPr lang="en-US" sz="2400" dirty="0" smtClean="0"/>
              <a:t>Typical property code</a:t>
            </a:r>
          </a:p>
          <a:p>
            <a:r>
              <a:rPr lang="en-US" sz="2400" dirty="0" smtClean="0"/>
              <a:t>Purpose of PropertyHasChanged()</a:t>
            </a:r>
          </a:p>
          <a:p>
            <a:pPr lvl="1"/>
            <a:r>
              <a:rPr lang="en-US" sz="2000" dirty="0" smtClean="0"/>
              <a:t>Mark object as dirty</a:t>
            </a:r>
          </a:p>
          <a:p>
            <a:pPr lvl="1"/>
            <a:r>
              <a:rPr lang="en-US" sz="2000" dirty="0" smtClean="0"/>
              <a:t>Raise PropertyChanged Event</a:t>
            </a:r>
          </a:p>
          <a:p>
            <a:pPr lvl="1"/>
            <a:r>
              <a:rPr lang="en-US" sz="2000" dirty="0" smtClean="0"/>
              <a:t>Run Validation Rules</a:t>
            </a:r>
          </a:p>
          <a:p>
            <a:r>
              <a:rPr lang="en-US" sz="2400" dirty="0" smtClean="0"/>
              <a:t>Purpose of CanReadProperty and CanWriteProperty</a:t>
            </a:r>
          </a:p>
          <a:p>
            <a:r>
              <a:rPr lang="en-US" sz="2400" dirty="0" err="1" smtClean="0"/>
              <a:t>IsDirty</a:t>
            </a:r>
            <a:r>
              <a:rPr lang="en-US" sz="2400" dirty="0" smtClean="0"/>
              <a:t>()</a:t>
            </a:r>
          </a:p>
          <a:p>
            <a:r>
              <a:rPr lang="en-US" sz="2400" dirty="0" err="1" smtClean="0"/>
              <a:t>IsValid</a:t>
            </a:r>
            <a:r>
              <a:rPr lang="en-US" sz="2400" dirty="0" smtClean="0"/>
              <a:t>()</a:t>
            </a:r>
          </a:p>
          <a:p>
            <a:r>
              <a:rPr lang="en-US" sz="2400" dirty="0" err="1" smtClean="0"/>
              <a:t>IsNew</a:t>
            </a:r>
            <a:r>
              <a:rPr lang="en-US" sz="2400" dirty="0" smtClean="0"/>
              <a:t>()</a:t>
            </a:r>
          </a:p>
          <a:p>
            <a:endParaRPr lang="en-US" sz="1600" dirty="0" smtClean="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228600"/>
            <a:ext cx="8915400" cy="914400"/>
          </a:xfrm>
        </p:spPr>
        <p:txBody>
          <a:bodyPr/>
          <a:lstStyle/>
          <a:p>
            <a:r>
              <a:rPr lang="en-US" sz="3200" b="1" dirty="0" smtClean="0"/>
              <a:t>Business Objects / UI Interaction</a:t>
            </a:r>
          </a:p>
        </p:txBody>
      </p:sp>
      <p:sp>
        <p:nvSpPr>
          <p:cNvPr id="8195" name="Rectangle 3"/>
          <p:cNvSpPr>
            <a:spLocks noGrp="1" noChangeArrowheads="1"/>
          </p:cNvSpPr>
          <p:nvPr>
            <p:ph type="body" idx="4294967295"/>
          </p:nvPr>
        </p:nvSpPr>
        <p:spPr>
          <a:xfrm>
            <a:off x="457200" y="1600200"/>
            <a:ext cx="8229600" cy="4525963"/>
          </a:xfrm>
        </p:spPr>
        <p:txBody>
          <a:bodyPr/>
          <a:lstStyle/>
          <a:p>
            <a:r>
              <a:rPr lang="en-US" sz="2400" dirty="0" smtClean="0"/>
              <a:t>Windows form code</a:t>
            </a:r>
          </a:p>
          <a:p>
            <a:pPr lvl="1"/>
            <a:r>
              <a:rPr lang="en-US" sz="2000" dirty="0" smtClean="0"/>
              <a:t>Display Name</a:t>
            </a:r>
          </a:p>
          <a:p>
            <a:pPr lvl="1"/>
            <a:r>
              <a:rPr lang="en-US" sz="2000" dirty="0" smtClean="0"/>
              <a:t>Error Provider</a:t>
            </a:r>
          </a:p>
          <a:p>
            <a:pPr lvl="1"/>
            <a:r>
              <a:rPr lang="en-US" sz="2000" dirty="0" smtClean="0"/>
              <a:t>Enabling / Disabling of buttons</a:t>
            </a:r>
          </a:p>
          <a:p>
            <a:pPr lvl="2"/>
            <a:r>
              <a:rPr lang="en-US" sz="1600" dirty="0" smtClean="0"/>
              <a:t>Enable Save / Cancel buttons based on edits</a:t>
            </a:r>
          </a:p>
          <a:p>
            <a:pPr lvl="2"/>
            <a:r>
              <a:rPr lang="en-US" sz="1600" dirty="0" smtClean="0"/>
              <a:t>Disable Save button based on validity of objects</a:t>
            </a:r>
          </a:p>
          <a:p>
            <a:r>
              <a:rPr lang="en-US" sz="2400" dirty="0" smtClean="0"/>
              <a:t>WPF form code</a:t>
            </a:r>
          </a:p>
          <a:p>
            <a:r>
              <a:rPr lang="en-US" sz="2400" dirty="0" smtClean="0"/>
              <a:t>Web form code</a:t>
            </a:r>
          </a:p>
          <a:p>
            <a:endParaRPr lang="en-US" sz="2000" dirty="0" smtClean="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228600"/>
            <a:ext cx="8915400" cy="914400"/>
          </a:xfrm>
        </p:spPr>
        <p:txBody>
          <a:bodyPr/>
          <a:lstStyle/>
          <a:p>
            <a:r>
              <a:rPr lang="en-US" sz="3200" b="1" dirty="0" smtClean="0"/>
              <a:t>CSLA </a:t>
            </a:r>
            <a:r>
              <a:rPr lang="en-US" sz="3200" dirty="0" smtClean="0"/>
              <a:t>Configuration</a:t>
            </a:r>
            <a:endParaRPr lang="en-US" sz="3200" b="1" dirty="0" smtClean="0"/>
          </a:p>
        </p:txBody>
      </p:sp>
      <p:sp>
        <p:nvSpPr>
          <p:cNvPr id="8195" name="Rectangle 3"/>
          <p:cNvSpPr>
            <a:spLocks noGrp="1" noChangeArrowheads="1"/>
          </p:cNvSpPr>
          <p:nvPr>
            <p:ph type="body" idx="4294967295"/>
          </p:nvPr>
        </p:nvSpPr>
        <p:spPr>
          <a:xfrm>
            <a:off x="457200" y="1600200"/>
            <a:ext cx="8229600" cy="4525963"/>
          </a:xfrm>
        </p:spPr>
        <p:txBody>
          <a:bodyPr/>
          <a:lstStyle/>
          <a:p>
            <a:r>
              <a:rPr lang="en-US" sz="2400" dirty="0" smtClean="0"/>
              <a:t>Data Portal configuration</a:t>
            </a:r>
          </a:p>
          <a:p>
            <a:pPr lvl="1"/>
            <a:r>
              <a:rPr lang="en-US" sz="2000" dirty="0" err="1" smtClean="0"/>
              <a:t>App.config</a:t>
            </a:r>
            <a:r>
              <a:rPr lang="en-US" sz="2000" dirty="0" smtClean="0"/>
              <a:t> / </a:t>
            </a:r>
            <a:r>
              <a:rPr lang="en-US" sz="2000" dirty="0" err="1" smtClean="0"/>
              <a:t>web.config</a:t>
            </a:r>
            <a:endParaRPr lang="en-US" sz="2000" dirty="0" smtClean="0"/>
          </a:p>
          <a:p>
            <a:r>
              <a:rPr lang="en-US" sz="2400" dirty="0" smtClean="0"/>
              <a:t>Communication protocol sections and configuration</a:t>
            </a:r>
          </a:p>
          <a:p>
            <a:pPr lvl="1"/>
            <a:r>
              <a:rPr lang="en-US" sz="2000" dirty="0" smtClean="0"/>
              <a:t>Web Services</a:t>
            </a:r>
          </a:p>
          <a:p>
            <a:pPr lvl="1"/>
            <a:r>
              <a:rPr lang="en-US" sz="2000" dirty="0" smtClean="0"/>
              <a:t>Remoting (IIS hosted or Windows Service)</a:t>
            </a:r>
          </a:p>
          <a:p>
            <a:pPr lvl="1"/>
            <a:r>
              <a:rPr lang="en-US" sz="2000" dirty="0" smtClean="0"/>
              <a:t>Enterprise Services (COM+)</a:t>
            </a:r>
          </a:p>
          <a:p>
            <a:pPr lvl="1"/>
            <a:r>
              <a:rPr lang="en-US" sz="2000" dirty="0" smtClean="0"/>
              <a:t>WCF (with all options available in WCF itself)</a:t>
            </a:r>
          </a:p>
          <a:p>
            <a:r>
              <a:rPr lang="en-US" sz="2400" smtClean="0"/>
              <a:t>Unit testing</a:t>
            </a:r>
            <a:endParaRPr lang="en-US" sz="2400" dirty="0" smtClean="0"/>
          </a:p>
          <a:p>
            <a:endParaRPr lang="en-US" sz="1600" dirty="0" smtClean="0"/>
          </a:p>
          <a:p>
            <a:endParaRPr lang="en-US" sz="2000" dirty="0" smtClean="0"/>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228600"/>
            <a:ext cx="8915400" cy="914400"/>
          </a:xfrm>
        </p:spPr>
        <p:txBody>
          <a:bodyPr/>
          <a:lstStyle/>
          <a:p>
            <a:r>
              <a:rPr lang="en-US" sz="3200" b="1" dirty="0" smtClean="0"/>
              <a:t>Code Generation</a:t>
            </a:r>
          </a:p>
        </p:txBody>
      </p:sp>
      <p:sp>
        <p:nvSpPr>
          <p:cNvPr id="8195" name="Rectangle 3"/>
          <p:cNvSpPr>
            <a:spLocks noGrp="1" noChangeArrowheads="1"/>
          </p:cNvSpPr>
          <p:nvPr>
            <p:ph type="body" idx="4294967295"/>
          </p:nvPr>
        </p:nvSpPr>
        <p:spPr>
          <a:xfrm>
            <a:off x="457200" y="1600200"/>
            <a:ext cx="8229600" cy="4525963"/>
          </a:xfrm>
        </p:spPr>
        <p:txBody>
          <a:bodyPr>
            <a:normAutofit/>
          </a:bodyPr>
          <a:lstStyle/>
          <a:p>
            <a:r>
              <a:rPr lang="en-US" sz="2400" dirty="0" err="1" smtClean="0"/>
              <a:t>CodeSmith</a:t>
            </a:r>
            <a:r>
              <a:rPr lang="en-US" sz="2400" dirty="0" smtClean="0"/>
              <a:t> templates</a:t>
            </a:r>
          </a:p>
          <a:p>
            <a:r>
              <a:rPr lang="en-US" sz="2400" dirty="0" smtClean="0"/>
              <a:t>Templates that come in download of CSLA</a:t>
            </a:r>
          </a:p>
          <a:p>
            <a:r>
              <a:rPr lang="en-US" sz="2400" dirty="0" smtClean="0"/>
              <a:t>How to create your own template to write classes from scratch</a:t>
            </a:r>
          </a:p>
          <a:p>
            <a:r>
              <a:rPr lang="en-US" sz="2400" dirty="0" smtClean="0"/>
              <a:t>Database based classes generation</a:t>
            </a:r>
          </a:p>
          <a:p>
            <a:endParaRPr lang="en-US" sz="2400" dirty="0" smtClean="0"/>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228600"/>
            <a:ext cx="8915400" cy="914400"/>
          </a:xfrm>
        </p:spPr>
        <p:txBody>
          <a:bodyPr/>
          <a:lstStyle/>
          <a:p>
            <a:r>
              <a:rPr lang="en-US" sz="3200" b="1" dirty="0" smtClean="0"/>
              <a:t>CSLA / ORM</a:t>
            </a:r>
          </a:p>
        </p:txBody>
      </p:sp>
      <p:sp>
        <p:nvSpPr>
          <p:cNvPr id="8195" name="Rectangle 3"/>
          <p:cNvSpPr>
            <a:spLocks noGrp="1" noChangeArrowheads="1"/>
          </p:cNvSpPr>
          <p:nvPr>
            <p:ph type="body" idx="4294967295"/>
          </p:nvPr>
        </p:nvSpPr>
        <p:spPr>
          <a:xfrm>
            <a:off x="457200" y="1600200"/>
            <a:ext cx="8229600" cy="4525963"/>
          </a:xfrm>
        </p:spPr>
        <p:txBody>
          <a:bodyPr>
            <a:normAutofit/>
          </a:bodyPr>
          <a:lstStyle/>
          <a:p>
            <a:r>
              <a:rPr lang="en-US" sz="2400" dirty="0" smtClean="0"/>
              <a:t>CSLA is NOT and ORM</a:t>
            </a:r>
          </a:p>
          <a:p>
            <a:r>
              <a:rPr lang="en-US" sz="2400" dirty="0" smtClean="0"/>
              <a:t>You can use CSLA data retrieval / update methods to function as ORM adapter for CSLA business objects</a:t>
            </a:r>
          </a:p>
          <a:p>
            <a:r>
              <a:rPr lang="en-US" sz="2400" dirty="0" smtClean="0"/>
              <a:t>You can</a:t>
            </a:r>
          </a:p>
          <a:p>
            <a:pPr lvl="1"/>
            <a:r>
              <a:rPr lang="en-US" sz="2000" dirty="0" smtClean="0"/>
              <a:t>Combine multiple tables into single object (pivot)</a:t>
            </a:r>
          </a:p>
          <a:p>
            <a:pPr lvl="1"/>
            <a:r>
              <a:rPr lang="en-US" sz="2000" dirty="0" smtClean="0"/>
              <a:t>You can split one table into multiple objects (</a:t>
            </a:r>
            <a:r>
              <a:rPr lang="en-US" sz="2000" dirty="0" err="1" smtClean="0"/>
              <a:t>unpivot</a:t>
            </a:r>
            <a:r>
              <a:rPr lang="en-US" sz="2000" dirty="0" smtClean="0"/>
              <a:t>)</a:t>
            </a:r>
          </a:p>
          <a:p>
            <a:pPr lvl="1"/>
            <a:r>
              <a:rPr lang="en-US" sz="2000" dirty="0" smtClean="0"/>
              <a:t>Arbitrarily form data into objects</a:t>
            </a:r>
          </a:p>
          <a:p>
            <a:r>
              <a:rPr lang="en-US" sz="2400" dirty="0" smtClean="0"/>
              <a:t>Important: CSLA business object and row from a table in a database do not have to be one and the same.  Although a lot of the time they are.</a:t>
            </a:r>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228600"/>
            <a:ext cx="8915400" cy="914400"/>
          </a:xfrm>
        </p:spPr>
        <p:txBody>
          <a:bodyPr/>
          <a:lstStyle/>
          <a:p>
            <a:r>
              <a:rPr lang="en-US" sz="3200" b="1" dirty="0" smtClean="0"/>
              <a:t>Questions?</a:t>
            </a:r>
          </a:p>
        </p:txBody>
      </p:sp>
      <p:sp>
        <p:nvSpPr>
          <p:cNvPr id="8195" name="Rectangle 3"/>
          <p:cNvSpPr>
            <a:spLocks noGrp="1" noChangeArrowheads="1"/>
          </p:cNvSpPr>
          <p:nvPr>
            <p:ph type="body" idx="4294967295"/>
          </p:nvPr>
        </p:nvSpPr>
        <p:spPr>
          <a:xfrm>
            <a:off x="457200" y="1600200"/>
            <a:ext cx="8229600" cy="4525963"/>
          </a:xfrm>
        </p:spPr>
        <p:txBody>
          <a:bodyPr>
            <a:normAutofit/>
          </a:bodyPr>
          <a:lstStyle/>
          <a:p>
            <a:endParaRPr lang="en-US" sz="2400" dirty="0" smtClean="0"/>
          </a:p>
        </p:txBody>
      </p:sp>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228600"/>
            <a:ext cx="8915400" cy="914400"/>
          </a:xfrm>
        </p:spPr>
        <p:txBody>
          <a:bodyPr/>
          <a:lstStyle/>
          <a:p>
            <a:r>
              <a:rPr lang="en-US" sz="3200" b="1" dirty="0" smtClean="0"/>
              <a:t>CSLA</a:t>
            </a:r>
          </a:p>
        </p:txBody>
      </p:sp>
      <p:sp>
        <p:nvSpPr>
          <p:cNvPr id="8195" name="Rectangle 3"/>
          <p:cNvSpPr>
            <a:spLocks noGrp="1" noChangeArrowheads="1"/>
          </p:cNvSpPr>
          <p:nvPr>
            <p:ph type="body" idx="4294967295"/>
          </p:nvPr>
        </p:nvSpPr>
        <p:spPr>
          <a:xfrm>
            <a:off x="457200" y="1600200"/>
            <a:ext cx="8229600" cy="4525963"/>
          </a:xfrm>
        </p:spPr>
        <p:txBody>
          <a:bodyPr/>
          <a:lstStyle/>
          <a:p>
            <a:r>
              <a:rPr lang="en-US" sz="2400" dirty="0" smtClean="0"/>
              <a:t>Component based, scalable, logical architecture</a:t>
            </a:r>
          </a:p>
          <a:p>
            <a:r>
              <a:rPr lang="en-US" sz="2400" dirty="0" smtClean="0"/>
              <a:t>Application framework</a:t>
            </a:r>
          </a:p>
          <a:p>
            <a:r>
              <a:rPr lang="en-US" sz="2400" dirty="0" smtClean="0"/>
              <a:t>CSLA Author – Rockford Lhotka</a:t>
            </a:r>
          </a:p>
          <a:p>
            <a:r>
              <a:rPr lang="en-US" sz="2400" dirty="0" smtClean="0"/>
              <a:t>Resources</a:t>
            </a:r>
          </a:p>
          <a:p>
            <a:pPr lvl="1"/>
            <a:r>
              <a:rPr lang="en-US" sz="2000" dirty="0" smtClean="0">
                <a:hlinkClick r:id="rId2"/>
              </a:rPr>
              <a:t>www.lhotka.net</a:t>
            </a:r>
            <a:endParaRPr lang="en-US" sz="2000" dirty="0" smtClean="0"/>
          </a:p>
          <a:p>
            <a:pPr lvl="1"/>
            <a:r>
              <a:rPr lang="en-US" sz="2000" dirty="0" smtClean="0"/>
              <a:t>Download CSLA from the web side</a:t>
            </a:r>
          </a:p>
          <a:p>
            <a:pPr lvl="1"/>
            <a:r>
              <a:rPr lang="en-US" sz="2000" dirty="0" smtClean="0"/>
              <a:t>Download project tracker setup document</a:t>
            </a:r>
          </a:p>
          <a:p>
            <a:pPr lvl="1"/>
            <a:r>
              <a:rPr lang="en-US" sz="2000" dirty="0" smtClean="0"/>
              <a:t>Purchase the book 2.1 / 3.0</a:t>
            </a:r>
          </a:p>
          <a:p>
            <a:pPr lvl="1"/>
            <a:r>
              <a:rPr lang="en-US" sz="2000" dirty="0" smtClean="0"/>
              <a:t>Available in C# and VB.NET</a:t>
            </a:r>
          </a:p>
          <a:p>
            <a:endParaRPr lang="en-US" sz="2800" dirty="0"/>
          </a:p>
          <a:p>
            <a:pPr>
              <a:buNone/>
            </a:pPr>
            <a:endParaRPr lang="en-US" sz="2400" dirty="0" smtClean="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228600"/>
            <a:ext cx="8915400" cy="914400"/>
          </a:xfrm>
        </p:spPr>
        <p:txBody>
          <a:bodyPr/>
          <a:lstStyle/>
          <a:p>
            <a:r>
              <a:rPr lang="en-US" sz="3200" b="1" dirty="0" smtClean="0"/>
              <a:t>What is CSLA?</a:t>
            </a:r>
          </a:p>
        </p:txBody>
      </p:sp>
      <p:sp>
        <p:nvSpPr>
          <p:cNvPr id="8195" name="Rectangle 3"/>
          <p:cNvSpPr>
            <a:spLocks noGrp="1" noChangeArrowheads="1"/>
          </p:cNvSpPr>
          <p:nvPr>
            <p:ph type="body" idx="4294967295"/>
          </p:nvPr>
        </p:nvSpPr>
        <p:spPr>
          <a:xfrm>
            <a:off x="457200" y="1600200"/>
            <a:ext cx="8229600" cy="4525963"/>
          </a:xfrm>
        </p:spPr>
        <p:txBody>
          <a:bodyPr>
            <a:normAutofit fontScale="55000" lnSpcReduction="20000"/>
          </a:bodyPr>
          <a:lstStyle/>
          <a:p>
            <a:r>
              <a:rPr lang="en-US" sz="2900" dirty="0" smtClean="0"/>
              <a:t>CSLA .NET is a software development framework that helps you build a powerful, maintainable business logic layer for Windows, Web, service-oriented and workflow applications.  </a:t>
            </a:r>
          </a:p>
          <a:p>
            <a:r>
              <a:rPr lang="en-US" sz="2900" dirty="0" smtClean="0"/>
              <a:t>Helping to manage and implement this business logic is the purpose of CSLA .NET</a:t>
            </a:r>
          </a:p>
          <a:p>
            <a:r>
              <a:rPr lang="en-US" sz="2900" dirty="0" smtClean="0"/>
              <a:t> CSLA .NET enables you to create an object-oriented business layer that abstracts and encapsulates your business logic and data. The framework automatically supports data binding for Windows Forms, Web Forms and WPF. It also supports workflow, WCF and web services interfaces. CSLA .NET simplifies and standardizes implementation of validation and authorization logic within your objects. </a:t>
            </a:r>
          </a:p>
          <a:p>
            <a:r>
              <a:rPr lang="en-US" sz="2900" dirty="0" smtClean="0"/>
              <a:t> CSLA .NET also includes a technology-neutral client/server abstraction, allowing you to build your application and then decide at deployment whether to use 2-tier or 3-tier client/server. If you opt for 3-tier deployment, you can choose between WCF, .NET Remoting, Web Services or Enterprise Services as a network protocol. The key point here is that you can switch between 2-tier and any of these 3-tier networking options without changing your UI, business logic or data access code; all that changes is a configuration file (and of course deployment to both client and server).</a:t>
            </a:r>
          </a:p>
          <a:p>
            <a:r>
              <a:rPr lang="en-US" sz="2900" dirty="0" smtClean="0"/>
              <a:t>Finally, CSLA .NET provides a clearly defined location in your architecture where you get data from or put data into the database. This is not the focus of CSLA .NET, and so the framework’s goal is to put you in charge. To give </a:t>
            </a:r>
            <a:r>
              <a:rPr lang="en-US" sz="2900" i="1" dirty="0" smtClean="0"/>
              <a:t>you</a:t>
            </a:r>
            <a:r>
              <a:rPr lang="en-US" sz="2900" dirty="0" smtClean="0"/>
              <a:t> optimum flexibility in how that data is managed and to enable decoupling of the data access from the business object and user interface or presentation layers.</a:t>
            </a:r>
          </a:p>
          <a:p>
            <a:endParaRPr lang="en-US" sz="2900" dirty="0" smtClean="0"/>
          </a:p>
          <a:p>
            <a:endParaRPr lang="en-US" sz="2400" dirty="0" smtClean="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228600"/>
            <a:ext cx="8915400" cy="914400"/>
          </a:xfrm>
        </p:spPr>
        <p:txBody>
          <a:bodyPr/>
          <a:lstStyle/>
          <a:p>
            <a:r>
              <a:rPr lang="en-US" sz="3200" b="1" dirty="0" smtClean="0"/>
              <a:t>What is CSLA?</a:t>
            </a:r>
          </a:p>
        </p:txBody>
      </p:sp>
      <p:sp>
        <p:nvSpPr>
          <p:cNvPr id="8195" name="Rectangle 3"/>
          <p:cNvSpPr>
            <a:spLocks noGrp="1" noChangeArrowheads="1"/>
          </p:cNvSpPr>
          <p:nvPr>
            <p:ph type="body" idx="4294967295"/>
          </p:nvPr>
        </p:nvSpPr>
        <p:spPr>
          <a:xfrm>
            <a:off x="457200" y="1600200"/>
            <a:ext cx="8229600" cy="4525963"/>
          </a:xfrm>
        </p:spPr>
        <p:txBody>
          <a:bodyPr>
            <a:normAutofit/>
          </a:bodyPr>
          <a:lstStyle/>
          <a:p>
            <a:r>
              <a:rPr lang="en-US" sz="2400" dirty="0" smtClean="0"/>
              <a:t>Supports rich UI </a:t>
            </a:r>
            <a:r>
              <a:rPr lang="en-US" sz="2400" dirty="0" smtClean="0"/>
              <a:t>and </a:t>
            </a:r>
            <a:r>
              <a:rPr lang="en-US" sz="2400" smtClean="0"/>
              <a:t>business layer creation </a:t>
            </a:r>
            <a:r>
              <a:rPr lang="en-US" sz="2400" dirty="0" smtClean="0"/>
              <a:t>through</a:t>
            </a:r>
          </a:p>
          <a:p>
            <a:pPr lvl="1"/>
            <a:r>
              <a:rPr lang="en-US" sz="2000" dirty="0" smtClean="0"/>
              <a:t>Data binding</a:t>
            </a:r>
          </a:p>
          <a:p>
            <a:pPr lvl="1"/>
            <a:r>
              <a:rPr lang="en-US" sz="2000" dirty="0" smtClean="0"/>
              <a:t>Validation</a:t>
            </a:r>
          </a:p>
          <a:p>
            <a:pPr lvl="1"/>
            <a:r>
              <a:rPr lang="en-US" sz="2000" dirty="0" smtClean="0"/>
              <a:t>Business rules</a:t>
            </a:r>
          </a:p>
          <a:p>
            <a:pPr lvl="1"/>
            <a:r>
              <a:rPr lang="en-US" sz="2000" dirty="0" smtClean="0"/>
              <a:t>Authorization / authentication</a:t>
            </a:r>
          </a:p>
          <a:p>
            <a:endParaRPr lang="en-US" sz="2900" dirty="0" smtClean="0"/>
          </a:p>
          <a:p>
            <a:endParaRPr lang="en-US" sz="2400" dirty="0" smtClean="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228600"/>
            <a:ext cx="8915400" cy="914400"/>
          </a:xfrm>
        </p:spPr>
        <p:txBody>
          <a:bodyPr/>
          <a:lstStyle/>
          <a:p>
            <a:r>
              <a:rPr lang="en-US" sz="3200" b="1" dirty="0" smtClean="0"/>
              <a:t>CSLA</a:t>
            </a:r>
          </a:p>
        </p:txBody>
      </p:sp>
      <p:sp>
        <p:nvSpPr>
          <p:cNvPr id="8195" name="Rectangle 3"/>
          <p:cNvSpPr>
            <a:spLocks noGrp="1" noChangeArrowheads="1"/>
          </p:cNvSpPr>
          <p:nvPr>
            <p:ph type="body" idx="4294967295"/>
          </p:nvPr>
        </p:nvSpPr>
        <p:spPr>
          <a:xfrm>
            <a:off x="457200" y="1600200"/>
            <a:ext cx="8229600" cy="4525963"/>
          </a:xfrm>
        </p:spPr>
        <p:txBody>
          <a:bodyPr>
            <a:normAutofit/>
          </a:bodyPr>
          <a:lstStyle/>
          <a:p>
            <a:r>
              <a:rPr lang="en-US" sz="2400" dirty="0" smtClean="0"/>
              <a:t>Advantages of framework</a:t>
            </a:r>
          </a:p>
          <a:p>
            <a:pPr lvl="1"/>
            <a:r>
              <a:rPr lang="en-US" sz="2000" dirty="0" smtClean="0"/>
              <a:t>Has been around for over 10 years</a:t>
            </a:r>
          </a:p>
          <a:p>
            <a:pPr lvl="1"/>
            <a:r>
              <a:rPr lang="en-US" sz="2000" dirty="0" smtClean="0"/>
              <a:t>Proven and stable</a:t>
            </a:r>
          </a:p>
          <a:p>
            <a:pPr lvl="1"/>
            <a:r>
              <a:rPr lang="en-US" sz="2000" dirty="0" smtClean="0"/>
              <a:t>Large and active community</a:t>
            </a:r>
          </a:p>
          <a:p>
            <a:pPr lvl="1"/>
            <a:r>
              <a:rPr lang="en-US" sz="2000" dirty="0" smtClean="0"/>
              <a:t>Consistent and simple coding techniques</a:t>
            </a:r>
          </a:p>
          <a:p>
            <a:pPr lvl="1"/>
            <a:r>
              <a:rPr lang="en-US" sz="2000" dirty="0" smtClean="0"/>
              <a:t>Object oriented analysis and design</a:t>
            </a:r>
          </a:p>
          <a:p>
            <a:pPr lvl="1"/>
            <a:r>
              <a:rPr lang="en-US" sz="2000" dirty="0" smtClean="0"/>
              <a:t>Focus on business rules, not </a:t>
            </a:r>
            <a:r>
              <a:rPr lang="en-US" sz="2000" dirty="0" smtClean="0"/>
              <a:t>technology</a:t>
            </a:r>
          </a:p>
          <a:p>
            <a:r>
              <a:rPr lang="en-US" sz="2400" dirty="0" smtClean="0"/>
              <a:t>Versions</a:t>
            </a:r>
            <a:endParaRPr lang="en-US" sz="2400" dirty="0" smtClean="0"/>
          </a:p>
          <a:p>
            <a:pPr lvl="1"/>
            <a:r>
              <a:rPr lang="en-US" sz="2000" dirty="0" smtClean="0"/>
              <a:t>Current version 3.0</a:t>
            </a:r>
          </a:p>
          <a:p>
            <a:pPr lvl="1"/>
            <a:r>
              <a:rPr lang="en-US" sz="2000" dirty="0" smtClean="0"/>
              <a:t>Version 3.5 is in beta</a:t>
            </a:r>
          </a:p>
          <a:p>
            <a:endParaRPr lang="en-US" sz="2400" dirty="0" smtClean="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228600"/>
            <a:ext cx="8915400" cy="914400"/>
          </a:xfrm>
        </p:spPr>
        <p:txBody>
          <a:bodyPr/>
          <a:lstStyle/>
          <a:p>
            <a:r>
              <a:rPr lang="en-US" sz="3200" b="1" dirty="0" smtClean="0"/>
              <a:t>CSLA</a:t>
            </a:r>
          </a:p>
        </p:txBody>
      </p:sp>
      <p:sp>
        <p:nvSpPr>
          <p:cNvPr id="8195" name="Rectangle 3"/>
          <p:cNvSpPr>
            <a:spLocks noGrp="1" noChangeArrowheads="1"/>
          </p:cNvSpPr>
          <p:nvPr>
            <p:ph type="body" idx="4294967295"/>
          </p:nvPr>
        </p:nvSpPr>
        <p:spPr>
          <a:xfrm>
            <a:off x="457200" y="1600200"/>
            <a:ext cx="8229600" cy="4525963"/>
          </a:xfrm>
        </p:spPr>
        <p:txBody>
          <a:bodyPr>
            <a:normAutofit lnSpcReduction="10000"/>
          </a:bodyPr>
          <a:lstStyle/>
          <a:p>
            <a:r>
              <a:rPr lang="en-US" sz="2400" dirty="0" smtClean="0"/>
              <a:t>Logical application architecture / model</a:t>
            </a:r>
          </a:p>
          <a:p>
            <a:r>
              <a:rPr lang="en-US" sz="2400" dirty="0" smtClean="0"/>
              <a:t>Physical application architecture / model</a:t>
            </a:r>
          </a:p>
          <a:p>
            <a:r>
              <a:rPr lang="en-US" sz="2400" dirty="0" smtClean="0"/>
              <a:t>Performance and scalability</a:t>
            </a:r>
          </a:p>
          <a:p>
            <a:r>
              <a:rPr lang="en-US" sz="2400" dirty="0" smtClean="0"/>
              <a:t>Security</a:t>
            </a:r>
          </a:p>
          <a:p>
            <a:pPr lvl="1"/>
            <a:r>
              <a:rPr lang="en-US" sz="2000" dirty="0" smtClean="0"/>
              <a:t>Authorization</a:t>
            </a:r>
          </a:p>
          <a:p>
            <a:pPr lvl="1"/>
            <a:r>
              <a:rPr lang="en-US" sz="2000" dirty="0" smtClean="0"/>
              <a:t>Authentication </a:t>
            </a:r>
          </a:p>
          <a:p>
            <a:r>
              <a:rPr lang="en-US" sz="2400" dirty="0" smtClean="0"/>
              <a:t>Layering</a:t>
            </a:r>
          </a:p>
          <a:p>
            <a:pPr lvl="1"/>
            <a:r>
              <a:rPr lang="en-US" sz="2000" dirty="0" smtClean="0"/>
              <a:t>Presentation </a:t>
            </a:r>
          </a:p>
          <a:p>
            <a:pPr lvl="1"/>
            <a:r>
              <a:rPr lang="en-US" sz="2000" dirty="0" smtClean="0"/>
              <a:t>UI</a:t>
            </a:r>
          </a:p>
          <a:p>
            <a:pPr lvl="1"/>
            <a:r>
              <a:rPr lang="en-US" sz="2000" dirty="0" smtClean="0"/>
              <a:t>Business Layer</a:t>
            </a:r>
          </a:p>
          <a:p>
            <a:pPr lvl="1"/>
            <a:r>
              <a:rPr lang="en-US" sz="2000" dirty="0" smtClean="0"/>
              <a:t>Data access</a:t>
            </a:r>
          </a:p>
          <a:p>
            <a:pPr lvl="1"/>
            <a:r>
              <a:rPr lang="en-US" sz="2000" dirty="0" smtClean="0"/>
              <a:t>Data and storage management</a:t>
            </a:r>
          </a:p>
          <a:p>
            <a:pPr lvl="1"/>
            <a:endParaRPr lang="en-US" sz="2400" dirty="0" smtClean="0"/>
          </a:p>
          <a:p>
            <a:endParaRPr lang="en-US" sz="2800" dirty="0" smtClean="0"/>
          </a:p>
          <a:p>
            <a:endParaRPr lang="en-US" sz="2400" dirty="0" smtClean="0"/>
          </a:p>
          <a:p>
            <a:endParaRPr lang="en-US" sz="2400" dirty="0" smtClean="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228600"/>
            <a:ext cx="8915400" cy="914400"/>
          </a:xfrm>
        </p:spPr>
        <p:txBody>
          <a:bodyPr/>
          <a:lstStyle/>
          <a:p>
            <a:r>
              <a:rPr lang="en-US" sz="3200" b="1" dirty="0" smtClean="0"/>
              <a:t>CSLA</a:t>
            </a:r>
          </a:p>
        </p:txBody>
      </p:sp>
      <p:sp>
        <p:nvSpPr>
          <p:cNvPr id="8195" name="Rectangle 3"/>
          <p:cNvSpPr>
            <a:spLocks noGrp="1" noChangeArrowheads="1"/>
          </p:cNvSpPr>
          <p:nvPr>
            <p:ph type="body" idx="4294967295"/>
          </p:nvPr>
        </p:nvSpPr>
        <p:spPr>
          <a:xfrm>
            <a:off x="457200" y="1600200"/>
            <a:ext cx="8229600" cy="4525963"/>
          </a:xfrm>
        </p:spPr>
        <p:txBody>
          <a:bodyPr/>
          <a:lstStyle/>
          <a:p>
            <a:r>
              <a:rPr lang="en-US" sz="2400" dirty="0" smtClean="0"/>
              <a:t>Enabling data objects in .NET</a:t>
            </a:r>
          </a:p>
          <a:p>
            <a:pPr lvl="1"/>
            <a:r>
              <a:rPr lang="en-US" sz="2000" dirty="0" smtClean="0"/>
              <a:t>Data binding in Win Forms, WPF and Web Forms</a:t>
            </a:r>
          </a:p>
          <a:p>
            <a:pPr lvl="1"/>
            <a:r>
              <a:rPr lang="en-US" sz="2000" dirty="0" smtClean="0"/>
              <a:t>Validation rules – abstract, consistent coding techniques</a:t>
            </a:r>
          </a:p>
          <a:p>
            <a:pPr lvl="1"/>
            <a:r>
              <a:rPr lang="en-US" sz="2000" dirty="0" smtClean="0"/>
              <a:t>Authorization rules – centralized per property or per object access rules, defining read and write access</a:t>
            </a:r>
          </a:p>
          <a:p>
            <a:pPr lvl="1"/>
            <a:r>
              <a:rPr lang="en-US" sz="2000" dirty="0" smtClean="0"/>
              <a:t>N-level undo, single level is used most often</a:t>
            </a:r>
          </a:p>
          <a:p>
            <a:pPr lvl="1"/>
            <a:r>
              <a:rPr lang="en-US" sz="2000" dirty="0" smtClean="0"/>
              <a:t>Abstract persistence</a:t>
            </a:r>
          </a:p>
          <a:p>
            <a:pPr lvl="2"/>
            <a:r>
              <a:rPr lang="en-US" sz="1600" dirty="0" smtClean="0"/>
              <a:t>Business objects in CSLA are mobile, thus assisting in scalability of entire framework</a:t>
            </a:r>
          </a:p>
          <a:p>
            <a:pPr lvl="2"/>
            <a:endParaRPr lang="en-US" sz="2000" dirty="0" smtClean="0"/>
          </a:p>
          <a:p>
            <a:endParaRPr lang="en-US" sz="2400" dirty="0" smtClean="0"/>
          </a:p>
          <a:p>
            <a:endParaRPr lang="en-US" sz="2400" dirty="0" smtClean="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228600"/>
            <a:ext cx="8915400" cy="914400"/>
          </a:xfrm>
        </p:spPr>
        <p:txBody>
          <a:bodyPr/>
          <a:lstStyle/>
          <a:p>
            <a:r>
              <a:rPr lang="en-US" sz="3200" b="1" dirty="0" smtClean="0"/>
              <a:t>CSLA</a:t>
            </a:r>
          </a:p>
        </p:txBody>
      </p:sp>
      <p:sp>
        <p:nvSpPr>
          <p:cNvPr id="8195" name="Rectangle 3"/>
          <p:cNvSpPr>
            <a:spLocks noGrp="1" noChangeArrowheads="1"/>
          </p:cNvSpPr>
          <p:nvPr>
            <p:ph type="body" idx="4294967295"/>
          </p:nvPr>
        </p:nvSpPr>
        <p:spPr>
          <a:xfrm>
            <a:off x="457200" y="1600200"/>
            <a:ext cx="8229600" cy="4525963"/>
          </a:xfrm>
        </p:spPr>
        <p:txBody>
          <a:bodyPr/>
          <a:lstStyle/>
          <a:p>
            <a:r>
              <a:rPr lang="en-US" sz="2400" dirty="0" smtClean="0"/>
              <a:t>Key classes in the framework</a:t>
            </a:r>
          </a:p>
          <a:p>
            <a:pPr lvl="1"/>
            <a:r>
              <a:rPr lang="en-US" sz="2000" dirty="0" smtClean="0"/>
              <a:t>Data Portal module</a:t>
            </a:r>
          </a:p>
          <a:p>
            <a:pPr lvl="1"/>
            <a:r>
              <a:rPr lang="en-US" sz="2000" dirty="0" smtClean="0"/>
              <a:t>Business Base</a:t>
            </a:r>
          </a:p>
          <a:p>
            <a:pPr lvl="1"/>
            <a:r>
              <a:rPr lang="en-US" sz="2000" dirty="0" smtClean="0"/>
              <a:t>Business List Base</a:t>
            </a:r>
          </a:p>
          <a:p>
            <a:pPr lvl="1"/>
            <a:r>
              <a:rPr lang="en-US" sz="2000" dirty="0" smtClean="0"/>
              <a:t>Read Only Base</a:t>
            </a:r>
          </a:p>
          <a:p>
            <a:pPr lvl="1"/>
            <a:r>
              <a:rPr lang="en-US" sz="2000" dirty="0" smtClean="0"/>
              <a:t>Read Only List Base</a:t>
            </a:r>
          </a:p>
          <a:p>
            <a:pPr lvl="1"/>
            <a:r>
              <a:rPr lang="en-US" sz="2000" dirty="0" smtClean="0"/>
              <a:t>Command Base</a:t>
            </a:r>
          </a:p>
          <a:p>
            <a:pPr lvl="1"/>
            <a:r>
              <a:rPr lang="en-US" sz="2000" dirty="0" smtClean="0"/>
              <a:t>Business Principal Base</a:t>
            </a:r>
          </a:p>
          <a:p>
            <a:r>
              <a:rPr lang="en-US" sz="2400" dirty="0" smtClean="0"/>
              <a:t>Building object graphs</a:t>
            </a:r>
          </a:p>
          <a:p>
            <a:pPr lvl="1"/>
            <a:r>
              <a:rPr lang="en-US" sz="2000" dirty="0" smtClean="0"/>
              <a:t>Data population</a:t>
            </a:r>
          </a:p>
          <a:p>
            <a:pPr lvl="1"/>
            <a:r>
              <a:rPr lang="en-US" sz="2000" dirty="0" smtClean="0"/>
              <a:t>Data Updates / Transactional support</a:t>
            </a:r>
          </a:p>
          <a:p>
            <a:pPr lvl="1"/>
            <a:endParaRPr lang="en-US" sz="2000" dirty="0" smtClean="0"/>
          </a:p>
          <a:p>
            <a:pPr lvl="1"/>
            <a:endParaRPr lang="en-US" sz="2000" dirty="0" smtClean="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228600"/>
            <a:ext cx="8915400" cy="914400"/>
          </a:xfrm>
        </p:spPr>
        <p:txBody>
          <a:bodyPr/>
          <a:lstStyle/>
          <a:p>
            <a:r>
              <a:rPr lang="en-US" sz="3200" b="1" dirty="0" smtClean="0"/>
              <a:t>CSLA</a:t>
            </a:r>
          </a:p>
        </p:txBody>
      </p:sp>
      <p:sp>
        <p:nvSpPr>
          <p:cNvPr id="8195" name="Rectangle 3"/>
          <p:cNvSpPr>
            <a:spLocks noGrp="1" noChangeArrowheads="1"/>
          </p:cNvSpPr>
          <p:nvPr>
            <p:ph type="body" idx="4294967295"/>
          </p:nvPr>
        </p:nvSpPr>
        <p:spPr>
          <a:xfrm>
            <a:off x="457200" y="1600200"/>
            <a:ext cx="8229600" cy="4525963"/>
          </a:xfrm>
        </p:spPr>
        <p:txBody>
          <a:bodyPr>
            <a:normAutofit lnSpcReduction="10000"/>
          </a:bodyPr>
          <a:lstStyle/>
          <a:p>
            <a:r>
              <a:rPr lang="en-US" sz="2400" dirty="0" smtClean="0"/>
              <a:t>Helper Classes</a:t>
            </a:r>
          </a:p>
          <a:p>
            <a:pPr lvl="1"/>
            <a:r>
              <a:rPr lang="en-US" sz="2000" dirty="0" smtClean="0"/>
              <a:t>Safe Data Reader</a:t>
            </a:r>
          </a:p>
          <a:p>
            <a:pPr lvl="1"/>
            <a:r>
              <a:rPr lang="en-US" sz="2000" dirty="0" smtClean="0"/>
              <a:t>Object Adapter</a:t>
            </a:r>
          </a:p>
          <a:p>
            <a:pPr lvl="1"/>
            <a:r>
              <a:rPr lang="en-US" sz="2000" dirty="0" smtClean="0"/>
              <a:t>Data Mapper</a:t>
            </a:r>
          </a:p>
          <a:p>
            <a:pPr lvl="1"/>
            <a:r>
              <a:rPr lang="en-US" sz="2000" dirty="0" smtClean="0"/>
              <a:t>Smart Date</a:t>
            </a:r>
          </a:p>
          <a:p>
            <a:pPr lvl="1"/>
            <a:r>
              <a:rPr lang="en-US" sz="2000" dirty="0" smtClean="0"/>
              <a:t>Sorted Binding List</a:t>
            </a:r>
          </a:p>
          <a:p>
            <a:pPr lvl="1"/>
            <a:r>
              <a:rPr lang="en-US" sz="2000" dirty="0" smtClean="0"/>
              <a:t>Filtered Binding List</a:t>
            </a:r>
          </a:p>
          <a:p>
            <a:pPr lvl="1"/>
            <a:r>
              <a:rPr lang="en-US" sz="2000" dirty="0" smtClean="0"/>
              <a:t>Name / Value List</a:t>
            </a:r>
          </a:p>
          <a:p>
            <a:r>
              <a:rPr lang="en-US" sz="2400" dirty="0" smtClean="0"/>
              <a:t>Application Context</a:t>
            </a:r>
          </a:p>
          <a:p>
            <a:pPr lvl="1"/>
            <a:r>
              <a:rPr lang="en-US" sz="2000" dirty="0" smtClean="0"/>
              <a:t>Local Context</a:t>
            </a:r>
          </a:p>
          <a:p>
            <a:pPr lvl="1"/>
            <a:r>
              <a:rPr lang="en-US" sz="2000" dirty="0" smtClean="0"/>
              <a:t>Client Context</a:t>
            </a:r>
          </a:p>
          <a:p>
            <a:pPr lvl="1"/>
            <a:r>
              <a:rPr lang="en-US" sz="2000" dirty="0" smtClean="0"/>
              <a:t>Global Context</a:t>
            </a:r>
          </a:p>
          <a:p>
            <a:pPr lvl="1"/>
            <a:r>
              <a:rPr lang="en-US" sz="2000" dirty="0" smtClean="0"/>
              <a:t>User</a:t>
            </a:r>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779</TotalTime>
  <Words>589</Words>
  <Application>Microsoft Office PowerPoint</Application>
  <PresentationFormat>On-screen Show (4:3)</PresentationFormat>
  <Paragraphs>142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CSLA</vt:lpstr>
      <vt:lpstr>CSLA</vt:lpstr>
      <vt:lpstr>What is CSLA?</vt:lpstr>
      <vt:lpstr>What is CSLA?</vt:lpstr>
      <vt:lpstr>CSLA</vt:lpstr>
      <vt:lpstr>CSLA</vt:lpstr>
      <vt:lpstr>CSLA</vt:lpstr>
      <vt:lpstr>CSLA</vt:lpstr>
      <vt:lpstr>CSLA</vt:lpstr>
      <vt:lpstr>CSLA Business Object </vt:lpstr>
      <vt:lpstr>CSLA Business Object’s Properties </vt:lpstr>
      <vt:lpstr>Business Objects / UI Interaction</vt:lpstr>
      <vt:lpstr>CSLA Configuration</vt:lpstr>
      <vt:lpstr>Code Generation</vt:lpstr>
      <vt:lpstr>CSLA / ORM</vt:lpstr>
      <vt:lpstr>Questions?</vt:lpstr>
    </vt:vector>
  </TitlesOfParts>
  <Company>Test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Solo vs. Magenic Team</dc:title>
  <dc:creator>Test</dc:creator>
  <cp:lastModifiedBy>Test</cp:lastModifiedBy>
  <cp:revision>135</cp:revision>
  <dcterms:created xsi:type="dcterms:W3CDTF">2008-03-02T20:06:38Z</dcterms:created>
  <dcterms:modified xsi:type="dcterms:W3CDTF">2008-03-29T02:03:55Z</dcterms:modified>
</cp:coreProperties>
</file>